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5" r:id="rId2"/>
    <p:sldId id="289" r:id="rId3"/>
    <p:sldId id="286" r:id="rId4"/>
    <p:sldId id="276" r:id="rId5"/>
    <p:sldId id="290" r:id="rId6"/>
    <p:sldId id="291" r:id="rId7"/>
    <p:sldId id="277" r:id="rId8"/>
    <p:sldId id="293" r:id="rId9"/>
    <p:sldId id="294" r:id="rId10"/>
    <p:sldId id="295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9A7410-7F33-4835-AAF6-6447B4FD2C3C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Краткая презентация 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адаптированной основной образовательной </a:t>
            </a: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программы 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для детей с тяжёлыми нарушениями речи   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МБДОУ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Центр развития ребёнка – детский сад №26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»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Г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атчинского муниципального района.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60848"/>
            <a:ext cx="3648406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68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Взаимодействие с родителями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на основе выявления потребностей и поддержки образовательных инициатив семьи. Формы и активные методы сотрудничества с родителями: </a:t>
            </a:r>
            <a:endParaRPr lang="ru-RU" sz="1800" dirty="0" smtClean="0"/>
          </a:p>
          <a:p>
            <a:r>
              <a:rPr lang="ru-RU" sz="1800" dirty="0" smtClean="0"/>
              <a:t>1</a:t>
            </a:r>
            <a:r>
              <a:rPr lang="ru-RU" sz="1800" dirty="0"/>
              <a:t>. Родительские собрания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2. Консультации. </a:t>
            </a:r>
            <a:endParaRPr lang="ru-RU" sz="1800" dirty="0" smtClean="0"/>
          </a:p>
          <a:p>
            <a:r>
              <a:rPr lang="ru-RU" sz="1800" dirty="0" smtClean="0"/>
              <a:t>3</a:t>
            </a:r>
            <a:r>
              <a:rPr lang="ru-RU" sz="1800" dirty="0"/>
              <a:t>. Совместные праздники</a:t>
            </a:r>
            <a:r>
              <a:rPr lang="ru-RU" sz="1800"/>
              <a:t>. </a:t>
            </a:r>
            <a:endParaRPr lang="ru-RU" sz="1800" smtClean="0"/>
          </a:p>
          <a:p>
            <a:r>
              <a:rPr lang="ru-RU" sz="1800" smtClean="0"/>
              <a:t>4</a:t>
            </a:r>
            <a:r>
              <a:rPr lang="ru-RU" sz="1800" dirty="0"/>
              <a:t>. Акции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5. Конкурсы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6. Оформление родительских уголков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7. Анкетирование. </a:t>
            </a:r>
            <a:endParaRPr lang="ru-RU" sz="1800" dirty="0" smtClean="0"/>
          </a:p>
          <a:p>
            <a:r>
              <a:rPr lang="ru-RU" sz="1800" dirty="0" smtClean="0"/>
              <a:t>8</a:t>
            </a:r>
            <a:r>
              <a:rPr lang="ru-RU" sz="1800" dirty="0"/>
              <a:t>. Размещение информации на сайте ДОУ и т.д. </a:t>
            </a:r>
          </a:p>
        </p:txBody>
      </p:sp>
    </p:spTree>
    <p:extLst>
      <p:ext uri="{BB962C8B-B14F-4D97-AF65-F5344CB8AC3E}">
        <p14:creationId xmlns:p14="http://schemas.microsoft.com/office/powerpoint/2010/main" val="390826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ru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Спасибо за внимание!</a:t>
            </a:r>
            <a:endParaRPr lang="ru-RU" sz="5400" b="1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6840760" cy="3312368"/>
          </a:xfrm>
        </p:spPr>
      </p:pic>
    </p:spTree>
    <p:extLst>
      <p:ext uri="{BB962C8B-B14F-4D97-AF65-F5344CB8AC3E}">
        <p14:creationId xmlns:p14="http://schemas.microsoft.com/office/powerpoint/2010/main" val="19773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Нормативно-правовая </a:t>
            </a:r>
            <a:r>
              <a:rPr lang="ru-RU" sz="1600" b="1" dirty="0" smtClean="0">
                <a:solidFill>
                  <a:srgbClr val="0070C0"/>
                </a:solidFill>
              </a:rPr>
              <a:t>база для составления    </a:t>
            </a:r>
            <a:r>
              <a:rPr lang="ru-RU" sz="1600" b="1" dirty="0" err="1" smtClean="0">
                <a:solidFill>
                  <a:srgbClr val="0070C0"/>
                </a:solidFill>
              </a:rPr>
              <a:t>АООПрограммы</a:t>
            </a:r>
            <a:r>
              <a:rPr lang="ru-RU" sz="1600" dirty="0">
                <a:solidFill>
                  <a:srgbClr val="0070C0"/>
                </a:solidFill>
              </a:rPr>
              <a:t/>
            </a:r>
            <a:br>
              <a:rPr lang="ru-RU" sz="1600" dirty="0">
                <a:solidFill>
                  <a:srgbClr val="0070C0"/>
                </a:solidFill>
              </a:rPr>
            </a:b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 декабря 2012г. № 273-ФЗ «Об образовании в Российской Федерации»;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образования, утвержденным Приказом Министерства образования и науки Российской Федерации от 17 октября 2013 г. № 1155;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Санитарно-эпидемиологическими требованиями к устройству, содержанию и организации режима работы дошкольных образовательных организаций (Постановление Главного государственного санитарного врача РФ от 15 мая 2013г. № 26 «Об утверждении СанПиН 2.4.1.3049-13»)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Муниципального бюджетного дошкольного образовательного учреждения «Центр развития ребёнка – детский сад №26»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Министерства образования РФ от 27.03.2000г. №27/901-6 «О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медико- педагогическом консилиуме».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1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ТНР  далее -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образовательная программа, адаптированная для обучения    воспитанников с ограниченными возможностями здоровья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тяжёлыми нарушениями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 с учетом особенностей их психофизического развития, индивидуальных возможностей и  обеспечивающая коррекцию нарушений развития и социальную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возрасте от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до 7 лет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разрабатываемая, утверждаемая и реализуемая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ru-RU" sz="1200" b="1" dirty="0"/>
              <a:t>Программа составлена в соответствии:</a:t>
            </a:r>
            <a:endParaRPr lang="ru-RU" sz="1200" dirty="0"/>
          </a:p>
          <a:p>
            <a:pPr lvl="0"/>
            <a:r>
              <a:rPr lang="ru-RU" sz="1200" dirty="0"/>
              <a:t>С учётом примерной адаптированной основной образовательной программы дошкольного образования на основе ФГОС ДО для детей раннего и дошкольного возраста с тяжёлыми нарушениями речи. Одобрена решением федерального учебно-методического объединения по общему образованию 7 декабря 2017 г. Протокол № 6/17</a:t>
            </a:r>
          </a:p>
          <a:p>
            <a:pPr lvl="0"/>
            <a:r>
              <a:rPr lang="ru-RU" sz="1200" dirty="0"/>
              <a:t>С учетом примерной Основной образовательной программы дошкольного образования (одобрена решением федерального учебно-методического объединения по общему образованию; протокол от 20 мая 2015г. № 2/15) </a:t>
            </a:r>
          </a:p>
          <a:p>
            <a:pPr lvl="0"/>
            <a:r>
              <a:rPr lang="ru-RU" sz="1200" dirty="0"/>
              <a:t>С учетом Основной образовательной программой «От рождения до школы» под редакцией Н.Е. </a:t>
            </a:r>
            <a:r>
              <a:rPr lang="ru-RU" sz="1200" dirty="0" err="1"/>
              <a:t>Вераксы</a:t>
            </a:r>
            <a:r>
              <a:rPr lang="ru-RU" sz="1200" dirty="0"/>
              <a:t>, Т.С. Комаровой, М.А. Васильевой, </a:t>
            </a:r>
          </a:p>
          <a:p>
            <a:r>
              <a:rPr lang="ru-RU" sz="1200" dirty="0"/>
              <a:t>с включением </a:t>
            </a:r>
            <a:r>
              <a:rPr lang="ru-RU" sz="1200" b="1" i="1" dirty="0"/>
              <a:t>парциальных и авторской программ</a:t>
            </a:r>
            <a:r>
              <a:rPr lang="ru-RU" sz="1200" dirty="0"/>
              <a:t>:</a:t>
            </a:r>
          </a:p>
          <a:p>
            <a:pPr lvl="0"/>
            <a:r>
              <a:rPr lang="ru-RU" sz="1200" dirty="0"/>
              <a:t>Г.В. Чиркина, Т. Б. Филичева «Программа логопедической работы по преодолению общего недоразвития речи у детей»</a:t>
            </a:r>
          </a:p>
          <a:p>
            <a:pPr lvl="0"/>
            <a:r>
              <a:rPr lang="ru-RU" sz="1200" dirty="0"/>
              <a:t>С. Н. Николаева «Воспитание экологической культуры в дошкольном детстве»</a:t>
            </a:r>
          </a:p>
          <a:p>
            <a:pPr lvl="0"/>
            <a:r>
              <a:rPr lang="ru-RU" sz="1200" dirty="0"/>
              <a:t>Буренина А. И. «Ритмическая мозаика»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78652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 </a:t>
            </a:r>
            <a:r>
              <a:rPr lang="ru-RU" sz="2000" b="1" dirty="0"/>
              <a:t>адаптированной </a:t>
            </a:r>
            <a:r>
              <a:rPr lang="ru-RU" sz="2000" b="1" dirty="0" smtClean="0"/>
              <a:t> основной образовательной </a:t>
            </a:r>
            <a:r>
              <a:rPr lang="ru-RU" sz="2000" b="1" dirty="0"/>
              <a:t>программы дошкольного образования в соответствии с ФГОС дошкольного образования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12976"/>
            <a:ext cx="3312368" cy="25174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2060848"/>
            <a:ext cx="3688400" cy="4198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sz="2300" dirty="0"/>
              <a:t>проектирование социальной ситуации развития, осуществление коррекционно-развивающей деятельности и развивающей предметно-пространственной среды, обеспечивающих позитивную социализацию, мотивацию и поддержку индивидуальности ребенка с ограниченными возможностями здоровья </a:t>
            </a:r>
          </a:p>
        </p:txBody>
      </p:sp>
    </p:spTree>
    <p:extLst>
      <p:ext uri="{BB962C8B-B14F-4D97-AF65-F5344CB8AC3E}">
        <p14:creationId xmlns:p14="http://schemas.microsoft.com/office/powerpoint/2010/main" val="13890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859216" cy="40391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по реализации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8153400" cy="5433467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 коррекция недостатков психофизического развития детей с ТНР; </a:t>
            </a:r>
          </a:p>
          <a:p>
            <a:pPr lvl="0"/>
            <a:r>
              <a:rPr lang="ru-RU" sz="1400" dirty="0"/>
              <a:t> охрана и укрепление физического и психического здоровья  детей с ТНР, в том числе их эмоционального благополучия; </a:t>
            </a:r>
          </a:p>
          <a:p>
            <a:pPr lvl="0"/>
            <a:r>
              <a:rPr lang="ru-RU" sz="1400" dirty="0"/>
              <a:t> обеспечение 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 </a:t>
            </a:r>
          </a:p>
          <a:p>
            <a:pPr lvl="0"/>
            <a:r>
              <a:rPr lang="ru-RU" sz="1400" dirty="0"/>
              <a:t>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 </a:t>
            </a:r>
          </a:p>
          <a:p>
            <a:pPr lvl="0"/>
            <a:r>
              <a:rPr lang="ru-RU" sz="1400" dirty="0"/>
              <a:t>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 </a:t>
            </a:r>
          </a:p>
          <a:p>
            <a:pPr lvl="0"/>
            <a:r>
              <a:rPr lang="ru-RU" sz="1400" dirty="0"/>
              <a:t>формирование 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</a:p>
          <a:p>
            <a:pPr lvl="0"/>
            <a:r>
              <a:rPr lang="ru-RU" sz="1400" dirty="0"/>
              <a:t> формирование социокультурной среды, соответствующей психофизическим и индивидуальным особенностям детей с ТНР; </a:t>
            </a:r>
          </a:p>
          <a:p>
            <a:pPr lvl="0"/>
            <a:r>
              <a:rPr lang="ru-RU" sz="1400" dirty="0"/>
              <a:t>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ТНР; </a:t>
            </a:r>
          </a:p>
          <a:p>
            <a:pPr lvl="0"/>
            <a:r>
              <a:rPr lang="ru-RU" sz="1400" dirty="0"/>
              <a:t> обеспечение преемственности целей, задач и содержания дошкольного и начального образования.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46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Виды детской деятельности для реализации задач Программы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2592288" cy="194421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268760"/>
            <a:ext cx="3657600" cy="491868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игровая</a:t>
            </a:r>
            <a:r>
              <a:rPr lang="ru-RU" dirty="0"/>
              <a:t>, включая сюжетно-ролевую игру, игру с правилами и другие виды игры</a:t>
            </a:r>
          </a:p>
          <a:p>
            <a:pPr lvl="0"/>
            <a:r>
              <a:rPr lang="ru-RU" dirty="0"/>
              <a:t>коммуникативная (общение и взаимодействие со взрослыми и сверстниками)</a:t>
            </a:r>
          </a:p>
          <a:p>
            <a:pPr lvl="0"/>
            <a:r>
              <a:rPr lang="ru-RU" dirty="0"/>
              <a:t>познавательно-исследовательская (исследования объектов окружающего мира и экспериментирования с ними)</a:t>
            </a:r>
          </a:p>
          <a:p>
            <a:pPr lvl="0"/>
            <a:r>
              <a:rPr lang="ru-RU" dirty="0"/>
              <a:t>восприятие художественной литературы и фольклора </a:t>
            </a:r>
          </a:p>
          <a:p>
            <a:pPr lvl="0"/>
            <a:r>
              <a:rPr lang="ru-RU" dirty="0"/>
              <a:t>самообслуживание и элементарный бытовой труд (в помещении и на улице)</a:t>
            </a:r>
          </a:p>
          <a:p>
            <a:pPr lvl="0"/>
            <a:r>
              <a:rPr lang="ru-RU" dirty="0"/>
              <a:t>конструирование из разного материала, включая конструкторы, модули, бумагу, природный и иной материал </a:t>
            </a:r>
          </a:p>
          <a:p>
            <a:pPr lvl="0"/>
            <a:r>
              <a:rPr lang="ru-RU" dirty="0"/>
              <a:t>изобразительная (рисование, лепка, аппликация)</a:t>
            </a:r>
          </a:p>
          <a:p>
            <a:pPr lvl="0"/>
            <a:r>
              <a:rPr lang="ru-RU" dirty="0"/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</a:t>
            </a:r>
          </a:p>
          <a:p>
            <a:pPr lvl="0"/>
            <a:r>
              <a:rPr lang="ru-RU" dirty="0"/>
              <a:t>двигательная (овладение основными движениями)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01008"/>
            <a:ext cx="313184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8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2824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Принципы и подходы к формированию адаптированной образовательной программы</a:t>
            </a:r>
            <a:r>
              <a:rPr lang="ru-RU" sz="2000" dirty="0"/>
              <a:t>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844824"/>
            <a:ext cx="3657600" cy="466344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полноценное </a:t>
            </a:r>
            <a:r>
              <a:rPr lang="ru-RU" dirty="0"/>
              <a:t>проживание ребенком</a:t>
            </a:r>
            <a:r>
              <a:rPr lang="ru-RU" b="1" dirty="0"/>
              <a:t> </a:t>
            </a:r>
            <a:r>
              <a:rPr lang="ru-RU" dirty="0"/>
              <a:t>с ТНР всех этапов детства, обогащение (амплификация) детского развития</a:t>
            </a:r>
          </a:p>
          <a:p>
            <a:pPr lvl="0"/>
            <a:r>
              <a:rPr lang="ru-RU" dirty="0"/>
              <a:t>построение образовательной деятельности на основе индивидуальных особенностей каждого ребенка с ТНР </a:t>
            </a:r>
          </a:p>
          <a:p>
            <a:pPr lvl="0"/>
            <a:r>
              <a:rPr lang="ru-RU" dirty="0"/>
              <a:t>содействие и сотрудничество детей и взрослых, признание ребенка с ТНР полноценным участником (субъектом) образовательных отношений</a:t>
            </a:r>
          </a:p>
          <a:p>
            <a:pPr lvl="0"/>
            <a:r>
              <a:rPr lang="ru-RU" dirty="0"/>
              <a:t>поддержка инициативы детей с ТНР в различных видах деятельности</a:t>
            </a:r>
          </a:p>
          <a:p>
            <a:pPr lvl="0"/>
            <a:r>
              <a:rPr lang="ru-RU" dirty="0"/>
              <a:t>сотрудничество детского сада с семьей</a:t>
            </a:r>
          </a:p>
          <a:p>
            <a:pPr lvl="0"/>
            <a:r>
              <a:rPr lang="ru-RU" dirty="0"/>
              <a:t>приобщение детей с ТНР к социокультурным нормам, традициям семьи, общества и государства</a:t>
            </a:r>
          </a:p>
          <a:p>
            <a:pPr lvl="0"/>
            <a:r>
              <a:rPr lang="ru-RU" dirty="0"/>
              <a:t>формирование познавательных интересов и познавательных действий ребёнка с ТНР в различных видах деятельности</a:t>
            </a:r>
          </a:p>
          <a:p>
            <a:pPr lvl="0"/>
            <a:r>
              <a:rPr lang="ru-RU" dirty="0"/>
              <a:t>возрастная адекватность дошкольного образования</a:t>
            </a:r>
          </a:p>
          <a:p>
            <a:pPr lvl="0"/>
            <a:r>
              <a:rPr lang="ru-RU" dirty="0"/>
              <a:t>учет этнокультурной ситуации развития ребёнка с ТНР</a:t>
            </a:r>
          </a:p>
          <a:p>
            <a:pPr lvl="0"/>
            <a:r>
              <a:rPr lang="ru-RU" dirty="0"/>
              <a:t>принцип междисциплинарного подхода.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48880"/>
            <a:ext cx="3657600" cy="191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25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Целевые </a:t>
            </a:r>
            <a:r>
              <a:rPr lang="ru-RU" sz="2000" b="1" dirty="0">
                <a:solidFill>
                  <a:srgbClr val="0070C0"/>
                </a:solidFill>
              </a:rPr>
              <a:t>ориентиры на этапе завершения дошкольного образования: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340768"/>
            <a:ext cx="7406640" cy="33843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/>
              <a:t>Результаты </a:t>
            </a:r>
            <a:r>
              <a:rPr lang="ru-RU" sz="7200" dirty="0"/>
              <a:t>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ребенка.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С целью определения уровня развития ребенка и определения дальнейшего образовательного маршрута может проводиться педагогическая диагностика воспитателем и  учителем-логопедом в форме наблюдения за детьми во время образовательной и самостоятельной  деятельности с фиксацией полученных </a:t>
            </a:r>
            <a:r>
              <a:rPr lang="ru-RU" sz="7200" dirty="0" smtClean="0"/>
              <a:t>результатов. </a:t>
            </a:r>
            <a:r>
              <a:rPr lang="ru-RU" sz="7200" dirty="0"/>
              <a:t>Эти результаты используются только для планирования индивидуальной коррекционно-развивающей работы с ребенком и дальнейшего планирования  образовательного процесса.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72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Условия для организации специального коррекционно-развивающего воспитания и обучения детей с </a:t>
            </a:r>
            <a:r>
              <a:rPr lang="ru-RU" sz="2000" b="1" dirty="0" smtClean="0">
                <a:solidFill>
                  <a:srgbClr val="0070C0"/>
                </a:solidFill>
              </a:rPr>
              <a:t>НР</a:t>
            </a:r>
            <a:r>
              <a:rPr lang="ru-RU" sz="2000" b="1" dirty="0">
                <a:solidFill>
                  <a:srgbClr val="0070C0"/>
                </a:solidFill>
              </a:rPr>
              <a:t>:</a:t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/>
              <a:t>своевременное </a:t>
            </a:r>
            <a:r>
              <a:rPr lang="ru-RU" sz="1800" dirty="0"/>
              <a:t>обследование детей; </a:t>
            </a:r>
          </a:p>
          <a:p>
            <a:pPr lvl="0"/>
            <a:r>
              <a:rPr lang="ru-RU" sz="1800" dirty="0"/>
              <a:t>рациональное составление расписания фронтальных, подгрупповых и индивидуальных форм коррекционно-развивающей деятельности; </a:t>
            </a:r>
          </a:p>
          <a:p>
            <a:pPr lvl="0"/>
            <a:r>
              <a:rPr lang="ru-RU" sz="1800" dirty="0"/>
              <a:t>планирование индивидуальной работы с каждым ребенком; </a:t>
            </a:r>
          </a:p>
          <a:p>
            <a:pPr lvl="0"/>
            <a:r>
              <a:rPr lang="ru-RU" sz="1800" dirty="0"/>
              <a:t>наличие программного обеспечения и в соответствии с ним планов фронтальных форм коррекционно-развивающей деятельности; </a:t>
            </a:r>
          </a:p>
          <a:p>
            <a:pPr lvl="0"/>
            <a:r>
              <a:rPr lang="ru-RU" sz="1800" dirty="0"/>
              <a:t>оснащение процесса необходимым  оборудованием 	и наглядными пособиями; </a:t>
            </a:r>
          </a:p>
          <a:p>
            <a:pPr lvl="0"/>
            <a:r>
              <a:rPr lang="ru-RU" sz="1800" dirty="0"/>
              <a:t>совместная работа логопеда с воспитателями группы, с узкими специалистами и родителями.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12179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1910</TotalTime>
  <Words>1004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Краткая презентация  адаптированной основной образовательной программы для детей с тяжёлыми нарушениями речи     МБДОУ  «Центр развития ребёнка – детский сад №26» Гатчинского муниципального района.</vt:lpstr>
      <vt:lpstr>Нормативно-правовая база для составления    АООПрограммы </vt:lpstr>
      <vt:lpstr>Презентация PowerPoint</vt:lpstr>
      <vt:lpstr>Цель  адаптированной  основной образовательной программы дошкольного образования в соответствии с ФГОС дошкольного образования</vt:lpstr>
      <vt:lpstr>Задачи по реализации программы</vt:lpstr>
      <vt:lpstr>Виды детской деятельности для реализации задач Программы</vt:lpstr>
      <vt:lpstr>Принципы и подходы к формированию адаптированной образовательной программы: </vt:lpstr>
      <vt:lpstr>    Целевые ориентиры на этапе завершения дошкольного образования: </vt:lpstr>
      <vt:lpstr>Условия для организации специального коррекционно-развивающего воспитания и обучения детей с НР: </vt:lpstr>
      <vt:lpstr>Взаимодействие с родителями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СТРАНДАРТ  ПЕДАГОГА</dc:title>
  <dc:creator>USER</dc:creator>
  <cp:lastModifiedBy>user</cp:lastModifiedBy>
  <cp:revision>64</cp:revision>
  <dcterms:created xsi:type="dcterms:W3CDTF">2016-03-28T08:04:45Z</dcterms:created>
  <dcterms:modified xsi:type="dcterms:W3CDTF">2019-05-20T09:37:35Z</dcterms:modified>
</cp:coreProperties>
</file>